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A6A9F9-016B-4C4A-962B-44DB6CB03769}">
  <a:tblStyle styleId="{FFA6A9F9-016B-4C4A-962B-44DB6CB037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9.png"/><Relationship Id="rId22" Type="http://schemas.openxmlformats.org/officeDocument/2006/relationships/image" Target="../media/image47.png"/><Relationship Id="rId21" Type="http://schemas.openxmlformats.org/officeDocument/2006/relationships/image" Target="../media/image46.png"/><Relationship Id="rId24" Type="http://schemas.openxmlformats.org/officeDocument/2006/relationships/image" Target="../media/image50.png"/><Relationship Id="rId23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Relationship Id="rId26" Type="http://schemas.openxmlformats.org/officeDocument/2006/relationships/image" Target="../media/image55.png"/><Relationship Id="rId25" Type="http://schemas.openxmlformats.org/officeDocument/2006/relationships/image" Target="../media/image53.png"/><Relationship Id="rId27" Type="http://schemas.openxmlformats.org/officeDocument/2006/relationships/image" Target="../media/image56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Relationship Id="rId11" Type="http://schemas.openxmlformats.org/officeDocument/2006/relationships/image" Target="../media/image42.png"/><Relationship Id="rId10" Type="http://schemas.openxmlformats.org/officeDocument/2006/relationships/image" Target="../media/image32.png"/><Relationship Id="rId13" Type="http://schemas.openxmlformats.org/officeDocument/2006/relationships/image" Target="../media/image45.png"/><Relationship Id="rId12" Type="http://schemas.openxmlformats.org/officeDocument/2006/relationships/image" Target="../media/image41.png"/><Relationship Id="rId15" Type="http://schemas.openxmlformats.org/officeDocument/2006/relationships/image" Target="../media/image44.png"/><Relationship Id="rId14" Type="http://schemas.openxmlformats.org/officeDocument/2006/relationships/image" Target="../media/image36.png"/><Relationship Id="rId17" Type="http://schemas.openxmlformats.org/officeDocument/2006/relationships/image" Target="../media/image51.png"/><Relationship Id="rId16" Type="http://schemas.openxmlformats.org/officeDocument/2006/relationships/image" Target="../media/image43.png"/><Relationship Id="rId19" Type="http://schemas.openxmlformats.org/officeDocument/2006/relationships/image" Target="../media/image54.png"/><Relationship Id="rId18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5.jp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19.jpg"/><Relationship Id="rId6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20002" r="37741" t="0"/>
          <a:stretch/>
        </p:blipFill>
        <p:spPr>
          <a:xfrm>
            <a:off x="0" y="0"/>
            <a:ext cx="772766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9360019" y="4624237"/>
            <a:ext cx="7294446" cy="1494298"/>
            <a:chOff x="0" y="200025"/>
            <a:chExt cx="9725928" cy="1992397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0" y="200025"/>
              <a:ext cx="9725928" cy="1259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MVA PROJECT</a:t>
              </a: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0" y="1581309"/>
              <a:ext cx="9725928" cy="611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67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自動偵測羽球賽事資訊</a:t>
              </a:r>
              <a:endParaRPr/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15159997" y="8402955"/>
            <a:ext cx="2794841" cy="1663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107370227   詹宜庭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107370134   林紀緯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107370138   劉唯庸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110378019   陳詠怡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 rotWithShape="1">
          <a:blip r:embed="rId4">
            <a:alphaModFix/>
          </a:blip>
          <a:srcRect b="9253" l="0" r="0" t="0"/>
          <a:stretch/>
        </p:blipFill>
        <p:spPr>
          <a:xfrm>
            <a:off x="847952" y="2704394"/>
            <a:ext cx="13381747" cy="748131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操作介面架構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14425770" y="3864099"/>
            <a:ext cx="3497230" cy="5854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Main.py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啟動程式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UI.py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(顯示介面)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video_contoller.py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(UI控制中心)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opencv_engine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(Opencv處理影像)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yolov5_engine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(yolov5處理影像)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2704394"/>
            <a:ext cx="10487864" cy="70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操作介面架構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565" y="39578"/>
            <a:ext cx="17690870" cy="1024742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479314" y="241722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13227647" y="640462"/>
            <a:ext cx="5737576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原畫面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105" y="39578"/>
            <a:ext cx="17707422" cy="1029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 txBox="1"/>
          <p:nvPr/>
        </p:nvSpPr>
        <p:spPr>
          <a:xfrm>
            <a:off x="479314" y="241722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14128800" y="3482562"/>
            <a:ext cx="5737576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新畫面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6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255" name="Google Shape;255;p26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256" name="Google Shape;256;p2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6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OCR 檢測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OCR檢測步驟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847952" y="2969365"/>
            <a:ext cx="8606292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使用比賽賽徽的模板進行比較找出圖上賽徽所在的位置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(Pattern Match)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847952" y="4137130"/>
            <a:ext cx="8606292" cy="824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將記分板的可能大小抓取下來做二值化、模糊、銳化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等處理</a:t>
            </a: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使用pytesseract將文字及數字分別抓取下來</a:t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將此數據與時間資訊記錄到資料集裡</a:t>
            </a:r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5725" y="947475"/>
            <a:ext cx="8445700" cy="35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5025" y="4766175"/>
            <a:ext cx="4681100" cy="44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39775" y="5111600"/>
            <a:ext cx="3414750" cy="33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OCR模型比較</a:t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6988898" y="4000500"/>
            <a:ext cx="40734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pytesseract</a:t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3" name="Google Shape;283;p28"/>
          <p:cNvGraphicFramePr/>
          <p:nvPr/>
        </p:nvGraphicFramePr>
        <p:xfrm>
          <a:off x="952500" y="3139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{FFA6A9F9-016B-4C4A-962B-44DB6CB03769}</a:tableStyleId>
              </a:tblPr>
              <a:tblGrid>
                <a:gridCol w="2898875"/>
                <a:gridCol w="4438200"/>
                <a:gridCol w="4438200"/>
                <a:gridCol w="4438200"/>
              </a:tblGrid>
              <a:tr h="111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easyocr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pytesseract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paddleocr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文字準確度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91/108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95/108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108/108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數字準確度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66/108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55/108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108/108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運行速度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0.0489s/張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0.2124s/張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0.4217s/張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雜訊干擾程度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大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自由度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中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大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9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290" name="Google Shape;290;p29"/>
          <p:cNvSpPr txBox="1"/>
          <p:nvPr/>
        </p:nvSpPr>
        <p:spPr>
          <a:xfrm>
            <a:off x="3286149" y="3703675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#1:</a:t>
            </a:r>
            <a:endParaRPr/>
          </a:p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a time audit.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0"/>
          <p:cNvGrpSpPr/>
          <p:nvPr/>
        </p:nvGrpSpPr>
        <p:grpSpPr>
          <a:xfrm>
            <a:off x="1606415" y="2611991"/>
            <a:ext cx="12598175" cy="5005866"/>
            <a:chOff x="0" y="-76200"/>
            <a:chExt cx="16797566" cy="6674489"/>
          </a:xfrm>
        </p:grpSpPr>
        <p:sp>
          <p:nvSpPr>
            <p:cNvPr id="296" name="Google Shape;296;p30"/>
            <p:cNvSpPr txBox="1"/>
            <p:nvPr/>
          </p:nvSpPr>
          <p:spPr>
            <a:xfrm>
              <a:off x="0" y="-76200"/>
              <a:ext cx="16797566" cy="1694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Why do a time audit?</a:t>
              </a:r>
              <a:endParaRPr/>
            </a:p>
          </p:txBody>
        </p:sp>
        <p:sp>
          <p:nvSpPr>
            <p:cNvPr id="297" name="Google Shape;297;p30"/>
            <p:cNvSpPr txBox="1"/>
            <p:nvPr/>
          </p:nvSpPr>
          <p:spPr>
            <a:xfrm>
              <a:off x="0" y="2186309"/>
              <a:ext cx="16797566" cy="4411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Keeping track of your daily activities makes you more intentional about where you spend your time. By keeping track of the activities you do in a day, you’ll find out the types of activities that take up most of your time.</a:t>
              </a:r>
              <a:endParaRPr/>
            </a:p>
            <a:p>
              <a:pPr indent="0" lvl="0" marL="0" marR="0" rtl="0" algn="l">
                <a:lnSpc>
                  <a:spcPct val="16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allows you to see opportunities where you can be more efficient to be even more productive.</a:t>
              </a:r>
              <a:endParaRPr/>
            </a:p>
          </p:txBody>
        </p:sp>
      </p:grpSp>
      <p:sp>
        <p:nvSpPr>
          <p:cNvPr id="298" name="Google Shape;298;p30"/>
          <p:cNvSpPr/>
          <p:nvPr/>
        </p:nvSpPr>
        <p:spPr>
          <a:xfrm>
            <a:off x="16984811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 txBox="1"/>
          <p:nvPr/>
        </p:nvSpPr>
        <p:spPr>
          <a:xfrm>
            <a:off x="17239325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1"/>
          <p:cNvGrpSpPr/>
          <p:nvPr/>
        </p:nvGrpSpPr>
        <p:grpSpPr>
          <a:xfrm>
            <a:off x="1028700" y="3066538"/>
            <a:ext cx="8373989" cy="4657513"/>
            <a:chOff x="0" y="-76200"/>
            <a:chExt cx="11165319" cy="6210017"/>
          </a:xfrm>
        </p:grpSpPr>
        <p:sp>
          <p:nvSpPr>
            <p:cNvPr id="305" name="Google Shape;305;p31"/>
            <p:cNvSpPr txBox="1"/>
            <p:nvPr/>
          </p:nvSpPr>
          <p:spPr>
            <a:xfrm>
              <a:off x="0" y="-76200"/>
              <a:ext cx="11165319" cy="3434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How to Do</a:t>
              </a:r>
              <a:endParaRPr/>
            </a:p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a Time Audit</a:t>
              </a:r>
              <a:endParaRPr/>
            </a:p>
          </p:txBody>
        </p:sp>
        <p:sp>
          <p:nvSpPr>
            <p:cNvPr id="306" name="Google Shape;306;p31"/>
            <p:cNvSpPr txBox="1"/>
            <p:nvPr/>
          </p:nvSpPr>
          <p:spPr>
            <a:xfrm>
              <a:off x="0" y="3975029"/>
              <a:ext cx="11165319" cy="2158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Find out how much time you spend on tasks. Compare your ideal and actual time allotment for tasks, then </a:t>
              </a:r>
              <a:r>
                <a:rPr b="0" i="0" lang="en-US" sz="2800" u="sng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adjust your schedule</a:t>
              </a:r>
              <a:r>
                <a:rPr b="0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accordingly.</a:t>
              </a:r>
              <a:endParaRPr/>
            </a:p>
          </p:txBody>
        </p:sp>
      </p:grpSp>
      <p:pic>
        <p:nvPicPr>
          <p:cNvPr id="307" name="Google Shape;307;p31"/>
          <p:cNvPicPr preferRelativeResize="0"/>
          <p:nvPr/>
        </p:nvPicPr>
        <p:blipFill rotWithShape="1">
          <a:blip r:embed="rId3">
            <a:alphaModFix/>
          </a:blip>
          <a:srcRect b="1603" l="0" r="0" t="1603"/>
          <a:stretch/>
        </p:blipFill>
        <p:spPr>
          <a:xfrm>
            <a:off x="11193957" y="0"/>
            <a:ext cx="709404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/>
          <p:nvPr/>
        </p:nvSpPr>
        <p:spPr>
          <a:xfrm>
            <a:off x="1028700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"/>
          <p:cNvSpPr txBox="1"/>
          <p:nvPr/>
        </p:nvSpPr>
        <p:spPr>
          <a:xfrm>
            <a:off x="1283214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4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96" name="Google Shape;96;p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5271FF"/>
                </a:solidFill>
                <a:latin typeface="Calibri"/>
                <a:ea typeface="Calibri"/>
                <a:cs typeface="Calibri"/>
                <a:sym typeface="Calibri"/>
              </a:rPr>
              <a:t>比賽時段偵測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3">
            <a:alphaModFix/>
          </a:blip>
          <a:srcRect b="35083" l="0" r="0" t="35083"/>
          <a:stretch/>
        </p:blipFill>
        <p:spPr>
          <a:xfrm>
            <a:off x="0" y="6649811"/>
            <a:ext cx="18288000" cy="363718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3286149" y="2342859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#2:</a:t>
            </a:r>
            <a:endParaRPr/>
          </a:p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to-do list.</a:t>
            </a:r>
            <a:endParaRPr/>
          </a:p>
        </p:txBody>
      </p:sp>
      <p:sp>
        <p:nvSpPr>
          <p:cNvPr id="317" name="Google Shape;317;p32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/>
          <p:nvPr/>
        </p:nvSpPr>
        <p:spPr>
          <a:xfrm>
            <a:off x="2168441" y="4272128"/>
            <a:ext cx="13951119" cy="1590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5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only three to five tasks daily.</a:t>
            </a:r>
            <a:endParaRPr/>
          </a:p>
          <a:p>
            <a:pPr indent="0" lvl="0" marL="0" marR="0" rtl="0" algn="ctr">
              <a:lnSpc>
                <a:spcPct val="16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5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Frequently revisit your list</a:t>
            </a:r>
            <a:r>
              <a:rPr b="0" i="0" lang="en-US" sz="4057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057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to assess if tasks are doable.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/>
        </p:nvSpPr>
        <p:spPr>
          <a:xfrm>
            <a:off x="2699063" y="3886264"/>
            <a:ext cx="11623463" cy="2362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66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Identify your most important tasks.</a:t>
            </a:r>
            <a:r>
              <a:rPr b="0" i="0" lang="en-US" sz="3966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6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Tackle them first thing in the morning. They say that's when people tend to be most productive.</a:t>
            </a: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0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"/>
          <p:cNvSpPr txBox="1"/>
          <p:nvPr/>
        </p:nvSpPr>
        <p:spPr>
          <a:xfrm>
            <a:off x="254514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/>
          <p:nvPr/>
        </p:nvSpPr>
        <p:spPr>
          <a:xfrm>
            <a:off x="16984811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5"/>
          <p:cNvSpPr txBox="1"/>
          <p:nvPr/>
        </p:nvSpPr>
        <p:spPr>
          <a:xfrm>
            <a:off x="17239325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337" name="Google Shape;337;p35"/>
          <p:cNvSpPr txBox="1"/>
          <p:nvPr/>
        </p:nvSpPr>
        <p:spPr>
          <a:xfrm>
            <a:off x="2701651" y="3533255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#3:</a:t>
            </a:r>
            <a:endParaRPr/>
          </a:p>
          <a:p>
            <a:pPr indent="0" lvl="0" marL="0" marR="0" rtl="0" algn="l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Don’t multitask.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/>
        </p:nvSpPr>
        <p:spPr>
          <a:xfrm>
            <a:off x="8287621" y="1364942"/>
            <a:ext cx="8847854" cy="2594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The Multitasking Myth</a:t>
            </a:r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b="6243" l="0" r="0" t="6243"/>
          <a:stretch/>
        </p:blipFill>
        <p:spPr>
          <a:xfrm>
            <a:off x="1413506" y="1441142"/>
            <a:ext cx="5636381" cy="739880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/>
        </p:nvSpPr>
        <p:spPr>
          <a:xfrm>
            <a:off x="8079017" y="5207635"/>
            <a:ext cx="417208" cy="332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345" name="Google Shape;345;p36"/>
          <p:cNvSpPr txBox="1"/>
          <p:nvPr/>
        </p:nvSpPr>
        <p:spPr>
          <a:xfrm>
            <a:off x="8079017" y="7077758"/>
            <a:ext cx="417208" cy="332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8813725" y="5093335"/>
            <a:ext cx="8321750" cy="1037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Studies show that multitasking </a:t>
            </a:r>
            <a:r>
              <a:rPr b="0" i="0" lang="en-US" sz="2799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negatively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affects short-term memory.</a:t>
            </a:r>
            <a:endParaRPr/>
          </a:p>
        </p:txBody>
      </p:sp>
      <p:sp>
        <p:nvSpPr>
          <p:cNvPr id="347" name="Google Shape;347;p36"/>
          <p:cNvSpPr txBox="1"/>
          <p:nvPr/>
        </p:nvSpPr>
        <p:spPr>
          <a:xfrm>
            <a:off x="8813725" y="6934883"/>
            <a:ext cx="8321750" cy="1566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Switching between challenging tasks literally drains your brain. </a:t>
            </a:r>
            <a:r>
              <a:rPr b="0" i="0" lang="en-US" sz="2799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It also makes you more likely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to commit mistakes.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/>
        </p:nvSpPr>
        <p:spPr>
          <a:xfrm>
            <a:off x="2132484" y="2989567"/>
            <a:ext cx="14023032" cy="1129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The Solution: Monotasking</a:t>
            </a:r>
            <a:endParaRPr/>
          </a:p>
        </p:txBody>
      </p:sp>
      <p:grpSp>
        <p:nvGrpSpPr>
          <p:cNvPr id="353" name="Google Shape;353;p37"/>
          <p:cNvGrpSpPr/>
          <p:nvPr/>
        </p:nvGrpSpPr>
        <p:grpSpPr>
          <a:xfrm>
            <a:off x="1660962" y="5793916"/>
            <a:ext cx="6519549" cy="2299866"/>
            <a:chOff x="0" y="-9525"/>
            <a:chExt cx="8692732" cy="3066488"/>
          </a:xfrm>
        </p:grpSpPr>
        <p:sp>
          <p:nvSpPr>
            <p:cNvPr id="354" name="Google Shape;354;p37"/>
            <p:cNvSpPr txBox="1"/>
            <p:nvPr/>
          </p:nvSpPr>
          <p:spPr>
            <a:xfrm>
              <a:off x="4068227" y="-9525"/>
              <a:ext cx="556277" cy="528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355" name="Google Shape;355;p37"/>
            <p:cNvSpPr txBox="1"/>
            <p:nvPr/>
          </p:nvSpPr>
          <p:spPr>
            <a:xfrm>
              <a:off x="0" y="828113"/>
              <a:ext cx="8692732" cy="2228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Monotasking allows you to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sng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focus</a:t>
              </a: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your time and energy to the task at hand.</a:t>
              </a:r>
              <a:endParaRPr/>
            </a:p>
          </p:txBody>
        </p:sp>
      </p:grpSp>
      <p:grpSp>
        <p:nvGrpSpPr>
          <p:cNvPr id="356" name="Google Shape;356;p37"/>
          <p:cNvGrpSpPr/>
          <p:nvPr/>
        </p:nvGrpSpPr>
        <p:grpSpPr>
          <a:xfrm>
            <a:off x="10107489" y="5793916"/>
            <a:ext cx="6519549" cy="2299866"/>
            <a:chOff x="0" y="-9525"/>
            <a:chExt cx="8692732" cy="3066488"/>
          </a:xfrm>
        </p:grpSpPr>
        <p:sp>
          <p:nvSpPr>
            <p:cNvPr id="357" name="Google Shape;357;p37"/>
            <p:cNvSpPr txBox="1"/>
            <p:nvPr/>
          </p:nvSpPr>
          <p:spPr>
            <a:xfrm>
              <a:off x="3678562" y="-9525"/>
              <a:ext cx="1335607" cy="528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sp>
          <p:nvSpPr>
            <p:cNvPr id="358" name="Google Shape;358;p37"/>
            <p:cNvSpPr txBox="1"/>
            <p:nvPr/>
          </p:nvSpPr>
          <p:spPr>
            <a:xfrm>
              <a:off x="0" y="828113"/>
              <a:ext cx="8692732" cy="2228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sng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Set aside a block of time</a:t>
              </a: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to do a certain task. Turn off notifications and listen to relaxing music.</a:t>
              </a:r>
              <a:endParaRPr/>
            </a:p>
          </p:txBody>
        </p:sp>
      </p:grpSp>
      <p:sp>
        <p:nvSpPr>
          <p:cNvPr id="359" name="Google Shape;359;p37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8"/>
          <p:cNvPicPr preferRelativeResize="0"/>
          <p:nvPr/>
        </p:nvPicPr>
        <p:blipFill rotWithShape="1">
          <a:blip r:embed="rId3">
            <a:alphaModFix/>
          </a:blip>
          <a:srcRect b="28191" l="0" r="0" t="28192"/>
          <a:stretch/>
        </p:blipFill>
        <p:spPr>
          <a:xfrm>
            <a:off x="0" y="0"/>
            <a:ext cx="18288000" cy="531762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8"/>
          <p:cNvSpPr txBox="1"/>
          <p:nvPr/>
        </p:nvSpPr>
        <p:spPr>
          <a:xfrm>
            <a:off x="2204222" y="7015525"/>
            <a:ext cx="13879556" cy="1324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22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Take control</a:t>
            </a:r>
            <a:r>
              <a:rPr b="0" i="0" lang="en-US" sz="82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of your time!</a:t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8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9"/>
          <p:cNvGrpSpPr/>
          <p:nvPr/>
        </p:nvGrpSpPr>
        <p:grpSpPr>
          <a:xfrm>
            <a:off x="1575230" y="3769251"/>
            <a:ext cx="5927215" cy="2719922"/>
            <a:chOff x="0" y="-38100"/>
            <a:chExt cx="7902953" cy="3626563"/>
          </a:xfrm>
        </p:grpSpPr>
        <p:sp>
          <p:nvSpPr>
            <p:cNvPr id="374" name="Google Shape;374;p39"/>
            <p:cNvSpPr txBox="1"/>
            <p:nvPr/>
          </p:nvSpPr>
          <p:spPr>
            <a:xfrm>
              <a:off x="0" y="-38100"/>
              <a:ext cx="7902953" cy="115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Free Resources</a:t>
              </a:r>
              <a:endParaRPr/>
            </a:p>
          </p:txBody>
        </p:sp>
        <p:sp>
          <p:nvSpPr>
            <p:cNvPr id="375" name="Google Shape;375;p39"/>
            <p:cNvSpPr txBox="1"/>
            <p:nvPr/>
          </p:nvSpPr>
          <p:spPr>
            <a:xfrm>
              <a:off x="0" y="1706535"/>
              <a:ext cx="7902953" cy="1881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these free, recolorable icons, and illustrations in your Canva presentation.</a:t>
              </a:r>
              <a:endParaRPr/>
            </a:p>
          </p:txBody>
        </p:sp>
      </p:grpSp>
      <p:pic>
        <p:nvPicPr>
          <p:cNvPr id="376" name="Google Shape;37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4195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33584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94484" y="6315265"/>
            <a:ext cx="71603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00217" y="6328759"/>
            <a:ext cx="691302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76076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07317" y="7774003"/>
            <a:ext cx="553041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24178" y="7774003"/>
            <a:ext cx="87809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45816" y="7774003"/>
            <a:ext cx="608345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817814" y="7787497"/>
            <a:ext cx="651080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10897" y="7774003"/>
            <a:ext cx="389643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35706" y="4870022"/>
            <a:ext cx="70129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600015" y="4870022"/>
            <a:ext cx="53145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220347" y="4870022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822842" y="4870022"/>
            <a:ext cx="646053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271380" y="4856527"/>
            <a:ext cx="673705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898281" y="3411284"/>
            <a:ext cx="57614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574047" y="3411284"/>
            <a:ext cx="583387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220347" y="3411284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872490" y="3411284"/>
            <a:ext cx="54675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271380" y="3406588"/>
            <a:ext cx="673705" cy="67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993418" y="1898267"/>
            <a:ext cx="387717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603960" y="1898267"/>
            <a:ext cx="525411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287703" y="1898267"/>
            <a:ext cx="53145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803657" y="1898267"/>
            <a:ext cx="686274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271380" y="1808201"/>
            <a:ext cx="675556" cy="84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/>
        </p:nvSpPr>
        <p:spPr>
          <a:xfrm>
            <a:off x="1475963" y="3336607"/>
            <a:ext cx="5717258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How to Make</a:t>
            </a:r>
            <a:endParaRPr/>
          </a:p>
          <a:p>
            <a:pPr indent="0" lvl="0" marL="0" marR="0" rtl="0" algn="l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a Recording</a:t>
            </a:r>
            <a:endParaRPr/>
          </a:p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Your Canva Presentation</a:t>
            </a:r>
            <a:endParaRPr/>
          </a:p>
        </p:txBody>
      </p:sp>
      <p:grpSp>
        <p:nvGrpSpPr>
          <p:cNvPr id="406" name="Google Shape;406;p40"/>
          <p:cNvGrpSpPr/>
          <p:nvPr/>
        </p:nvGrpSpPr>
        <p:grpSpPr>
          <a:xfrm>
            <a:off x="8635793" y="1619816"/>
            <a:ext cx="8211446" cy="774488"/>
            <a:chOff x="710" y="-38100"/>
            <a:chExt cx="10948595" cy="1032651"/>
          </a:xfrm>
        </p:grpSpPr>
        <p:sp>
          <p:nvSpPr>
            <p:cNvPr id="407" name="Google Shape;407;p40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0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"Present and record" found on </a:t>
              </a:r>
              <a:endParaRPr/>
            </a:p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top right corner.</a:t>
              </a:r>
              <a:endParaRPr/>
            </a:p>
          </p:txBody>
        </p:sp>
      </p:grpSp>
      <p:grpSp>
        <p:nvGrpSpPr>
          <p:cNvPr id="409" name="Google Shape;409;p40"/>
          <p:cNvGrpSpPr/>
          <p:nvPr/>
        </p:nvGrpSpPr>
        <p:grpSpPr>
          <a:xfrm>
            <a:off x="8635793" y="3029755"/>
            <a:ext cx="8211446" cy="372322"/>
            <a:chOff x="710" y="-38100"/>
            <a:chExt cx="10948595" cy="496429"/>
          </a:xfrm>
        </p:grpSpPr>
        <p:sp>
          <p:nvSpPr>
            <p:cNvPr id="410" name="Google Shape;410;p40"/>
            <p:cNvSpPr/>
            <p:nvPr/>
          </p:nvSpPr>
          <p:spPr>
            <a:xfrm>
              <a:off x="710" y="69961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0"/>
            <p:cNvSpPr txBox="1"/>
            <p:nvPr/>
          </p:nvSpPr>
          <p:spPr>
            <a:xfrm>
              <a:off x="901143" y="-38100"/>
              <a:ext cx="10048162" cy="496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"Go to recording studio".</a:t>
              </a:r>
              <a:endParaRPr/>
            </a:p>
          </p:txBody>
        </p:sp>
      </p:grpSp>
      <p:grpSp>
        <p:nvGrpSpPr>
          <p:cNvPr id="412" name="Google Shape;412;p40"/>
          <p:cNvGrpSpPr/>
          <p:nvPr/>
        </p:nvGrpSpPr>
        <p:grpSpPr>
          <a:xfrm>
            <a:off x="8635793" y="4037528"/>
            <a:ext cx="8211446" cy="774488"/>
            <a:chOff x="710" y="-38100"/>
            <a:chExt cx="10948595" cy="1032651"/>
          </a:xfrm>
        </p:grpSpPr>
        <p:sp>
          <p:nvSpPr>
            <p:cNvPr id="413" name="Google Shape;413;p40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0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Set up your camera and microphone</a:t>
              </a:r>
              <a:endParaRPr/>
            </a:p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and click on “Start recording”.</a:t>
              </a:r>
              <a:endParaRPr/>
            </a:p>
          </p:txBody>
        </p:sp>
      </p:grpSp>
      <p:grpSp>
        <p:nvGrpSpPr>
          <p:cNvPr id="415" name="Google Shape;415;p40"/>
          <p:cNvGrpSpPr/>
          <p:nvPr/>
        </p:nvGrpSpPr>
        <p:grpSpPr>
          <a:xfrm>
            <a:off x="8635793" y="5446409"/>
            <a:ext cx="8211446" cy="774488"/>
            <a:chOff x="710" y="-38100"/>
            <a:chExt cx="10948595" cy="1032651"/>
          </a:xfrm>
        </p:grpSpPr>
        <p:sp>
          <p:nvSpPr>
            <p:cNvPr id="416" name="Google Shape;416;p40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0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“Pause” to take a break, and click “Resume” once you’re ready to record again.</a:t>
              </a:r>
              <a:endParaRPr/>
            </a:p>
          </p:txBody>
        </p:sp>
      </p:grpSp>
      <p:grpSp>
        <p:nvGrpSpPr>
          <p:cNvPr id="418" name="Google Shape;418;p40"/>
          <p:cNvGrpSpPr/>
          <p:nvPr/>
        </p:nvGrpSpPr>
        <p:grpSpPr>
          <a:xfrm>
            <a:off x="8635793" y="6856348"/>
            <a:ext cx="8211446" cy="372322"/>
            <a:chOff x="710" y="-38100"/>
            <a:chExt cx="10948595" cy="496429"/>
          </a:xfrm>
        </p:grpSpPr>
        <p:sp>
          <p:nvSpPr>
            <p:cNvPr id="419" name="Google Shape;419;p40"/>
            <p:cNvSpPr/>
            <p:nvPr/>
          </p:nvSpPr>
          <p:spPr>
            <a:xfrm>
              <a:off x="710" y="69961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0"/>
            <p:cNvSpPr txBox="1"/>
            <p:nvPr/>
          </p:nvSpPr>
          <p:spPr>
            <a:xfrm>
              <a:off x="901143" y="-38100"/>
              <a:ext cx="10048162" cy="496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“End recording” once you’re done.</a:t>
              </a:r>
              <a:endParaRPr/>
            </a:p>
          </p:txBody>
        </p:sp>
      </p:grpSp>
      <p:grpSp>
        <p:nvGrpSpPr>
          <p:cNvPr id="421" name="Google Shape;421;p40"/>
          <p:cNvGrpSpPr/>
          <p:nvPr/>
        </p:nvGrpSpPr>
        <p:grpSpPr>
          <a:xfrm>
            <a:off x="8635793" y="7864121"/>
            <a:ext cx="8211446" cy="774488"/>
            <a:chOff x="710" y="-38100"/>
            <a:chExt cx="10948595" cy="1032651"/>
          </a:xfrm>
        </p:grpSpPr>
        <p:sp>
          <p:nvSpPr>
            <p:cNvPr id="422" name="Google Shape;422;p40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0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Wait for your recording to upload. Make sure to copy the link to your recording and share it with others.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6757" y="972797"/>
            <a:ext cx="6346841" cy="3570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5"/>
          <p:cNvGrpSpPr/>
          <p:nvPr/>
        </p:nvGrpSpPr>
        <p:grpSpPr>
          <a:xfrm>
            <a:off x="11643089" y="2240749"/>
            <a:ext cx="4455795" cy="2662607"/>
            <a:chOff x="0" y="-38100"/>
            <a:chExt cx="1423956" cy="850900"/>
          </a:xfrm>
        </p:grpSpPr>
        <p:sp>
          <p:nvSpPr>
            <p:cNvPr id="104" name="Google Shape;104;p15"/>
            <p:cNvSpPr/>
            <p:nvPr/>
          </p:nvSpPr>
          <p:spPr>
            <a:xfrm>
              <a:off x="0" y="0"/>
              <a:ext cx="1423956" cy="697606"/>
            </a:xfrm>
            <a:custGeom>
              <a:rect b="b" l="l" r="r" t="t"/>
              <a:pathLst>
                <a:path extrusionOk="0" h="697606" w="1423956">
                  <a:moveTo>
                    <a:pt x="0" y="0"/>
                  </a:moveTo>
                  <a:lnTo>
                    <a:pt x="1423956" y="0"/>
                  </a:lnTo>
                  <a:lnTo>
                    <a:pt x="1423956" y="697606"/>
                  </a:lnTo>
                  <a:lnTo>
                    <a:pt x="0" y="697606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05" name="Google Shape;105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96757" y="5684138"/>
            <a:ext cx="6346841" cy="357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判斷方式</a:t>
            </a:r>
            <a:endParaRPr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10696757" y="8091452"/>
            <a:ext cx="6346841" cy="2968819"/>
            <a:chOff x="0" y="-38100"/>
            <a:chExt cx="1819084" cy="850900"/>
          </a:xfrm>
        </p:grpSpPr>
        <p:sp>
          <p:nvSpPr>
            <p:cNvPr id="109" name="Google Shape;109;p15"/>
            <p:cNvSpPr/>
            <p:nvPr/>
          </p:nvSpPr>
          <p:spPr>
            <a:xfrm>
              <a:off x="0" y="0"/>
              <a:ext cx="1819084" cy="296333"/>
            </a:xfrm>
            <a:custGeom>
              <a:rect b="b" l="l" r="r" t="t"/>
              <a:pathLst>
                <a:path extrusionOk="0" h="296333" w="1819084">
                  <a:moveTo>
                    <a:pt x="0" y="0"/>
                  </a:moveTo>
                  <a:lnTo>
                    <a:pt x="1819084" y="0"/>
                  </a:lnTo>
                  <a:lnTo>
                    <a:pt x="1819084" y="296333"/>
                  </a:lnTo>
                  <a:lnTo>
                    <a:pt x="0" y="29633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0" name="Google Shape;110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11642280" y="2089826"/>
            <a:ext cx="4455795" cy="2662606"/>
            <a:chOff x="0" y="-38100"/>
            <a:chExt cx="1423956" cy="850900"/>
          </a:xfrm>
        </p:grpSpPr>
        <p:sp>
          <p:nvSpPr>
            <p:cNvPr id="112" name="Google Shape;112;p15"/>
            <p:cNvSpPr/>
            <p:nvPr/>
          </p:nvSpPr>
          <p:spPr>
            <a:xfrm>
              <a:off x="0" y="0"/>
              <a:ext cx="1423956" cy="745300"/>
            </a:xfrm>
            <a:custGeom>
              <a:rect b="b" l="l" r="r" t="t"/>
              <a:pathLst>
                <a:path extrusionOk="0" h="745300" w="1423956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3" name="Google Shape;113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11643089" y="6812544"/>
            <a:ext cx="4455795" cy="2662606"/>
            <a:chOff x="0" y="-38100"/>
            <a:chExt cx="1423956" cy="850900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0"/>
              <a:ext cx="1423956" cy="745300"/>
            </a:xfrm>
            <a:custGeom>
              <a:rect b="b" l="l" r="r" t="t"/>
              <a:pathLst>
                <a:path extrusionOk="0" h="745300" w="1423956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6" name="Google Shape;116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5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抓取場地色彩(HSV)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使用侵蝕(erode)及膨脹(dilate)處理雜訊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使用contour函數抓取輪廓取得最小矩形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判定最小矩形的位置不超出比賽時場地固定位置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In range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0821714" y="512582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Out range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812" y="5650218"/>
            <a:ext cx="4193700" cy="128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1278" y="5352520"/>
            <a:ext cx="6943609" cy="39057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4978" y="604447"/>
            <a:ext cx="5096209" cy="4306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精準度問題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847952" y="2710221"/>
            <a:ext cx="6956488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由於此方式並不是直接吻合整個場地，  而是得到場地的最大長度及最小寬度，進而造成某些情況下會判斷錯誤。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847952" y="4318635"/>
            <a:ext cx="6956488" cy="824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準確率：234/240  =   97.5% (改善前)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準確率：240/240  = 100.0% (改善後)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847952" y="7595235"/>
            <a:ext cx="6956488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考量到影片一秒約為30幀，這代表一分鐘的影片會有45張錯誤片段被判斷成對的，這樣的影響是相當大的。因此我們希望能夠增加場地擷取的符合度來降低錯誤的可能性。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6572" y="6130563"/>
            <a:ext cx="6887211" cy="387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判斷方式</a:t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7381" y="935020"/>
            <a:ext cx="6887211" cy="387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7"/>
          <p:cNvCxnSpPr/>
          <p:nvPr/>
        </p:nvCxnSpPr>
        <p:spPr>
          <a:xfrm>
            <a:off x="10427381" y="2988415"/>
            <a:ext cx="1771428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1" name="Google Shape;151;p17"/>
          <p:cNvCxnSpPr/>
          <p:nvPr/>
        </p:nvCxnSpPr>
        <p:spPr>
          <a:xfrm>
            <a:off x="15430722" y="2978890"/>
            <a:ext cx="1874344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2" name="Google Shape;152;p17"/>
          <p:cNvCxnSpPr/>
          <p:nvPr/>
        </p:nvCxnSpPr>
        <p:spPr>
          <a:xfrm>
            <a:off x="10426572" y="4790026"/>
            <a:ext cx="886523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3" name="Google Shape;153;p17"/>
          <p:cNvCxnSpPr/>
          <p:nvPr/>
        </p:nvCxnSpPr>
        <p:spPr>
          <a:xfrm>
            <a:off x="16367895" y="4780501"/>
            <a:ext cx="891405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54" name="Google Shape;154;p17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抓取場地色彩(HSV)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使用侵蝕(erode)及膨脹(dilate)處理雜訊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使用contour函數抓取輪廓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從輪廓中取出角落的四個頂點來判定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In range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10821714" y="5460178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Out range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161" name="Google Shape;161;p17"/>
          <p:cNvCxnSpPr/>
          <p:nvPr/>
        </p:nvCxnSpPr>
        <p:spPr>
          <a:xfrm rot="3797271">
            <a:off x="14865664" y="4023707"/>
            <a:ext cx="1906375" cy="0"/>
          </a:xfrm>
          <a:prstGeom prst="straightConnector1">
            <a:avLst/>
          </a:prstGeom>
          <a:noFill/>
          <a:ln cap="flat" cmpd="sng" w="47625">
            <a:solidFill>
              <a:srgbClr val="FFDE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2" name="Google Shape;162;p17"/>
          <p:cNvSpPr txBox="1"/>
          <p:nvPr/>
        </p:nvSpPr>
        <p:spPr>
          <a:xfrm>
            <a:off x="847952" y="7473559"/>
            <a:ext cx="8606292" cy="2082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判斷條件：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上方兩頂點距離圖片邊界不小於200 pixels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下方兩頂點距離圖片邊界不小於30 pixels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上方兩頂點距離圖片邊界的差距不大於200 pixels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斜率不大於3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6807" y="5732514"/>
            <a:ext cx="7746476" cy="435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807" y="710979"/>
            <a:ext cx="7746476" cy="43573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改善精準度問題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847952" y="3038839"/>
            <a:ext cx="6956488" cy="2501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從原先使用最小矩形的方式 ，更改至抓輪廓的4個頂點，可以更加精準的資訊對來進行判斷，或是對超出圖像範圍的場地直接判定等等。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增加斜率限制，對於球場被截掉部份的NG加以 過濾。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422254" y="202144"/>
            <a:ext cx="404217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9569329" y="1590251"/>
            <a:ext cx="7156786" cy="3984394"/>
            <a:chOff x="0" y="-38100"/>
            <a:chExt cx="1528390" cy="850900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1528390" cy="704681"/>
            </a:xfrm>
            <a:custGeom>
              <a:rect b="b" l="l" r="r" t="t"/>
              <a:pathLst>
                <a:path extrusionOk="0" h="704681" w="1528390">
                  <a:moveTo>
                    <a:pt x="0" y="0"/>
                  </a:moveTo>
                  <a:lnTo>
                    <a:pt x="1528390" y="0"/>
                  </a:lnTo>
                  <a:lnTo>
                    <a:pt x="1528390" y="704681"/>
                  </a:lnTo>
                  <a:lnTo>
                    <a:pt x="0" y="70468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6" name="Google Shape;176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7" name="Google Shape;177;p18"/>
          <p:cNvCxnSpPr/>
          <p:nvPr/>
        </p:nvCxnSpPr>
        <p:spPr>
          <a:xfrm rot="5400000">
            <a:off x="12799140" y="5442002"/>
            <a:ext cx="589014" cy="0"/>
          </a:xfrm>
          <a:prstGeom prst="straightConnector1">
            <a:avLst/>
          </a:prstGeom>
          <a:noFill/>
          <a:ln cap="flat" cmpd="sng" w="47625">
            <a:solidFill>
              <a:srgbClr val="FF1616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8" name="Google Shape;17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7952" y="5920348"/>
            <a:ext cx="7412548" cy="4169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8"/>
          <p:cNvCxnSpPr/>
          <p:nvPr/>
        </p:nvCxnSpPr>
        <p:spPr>
          <a:xfrm rot="4377713">
            <a:off x="5777556" y="8461328"/>
            <a:ext cx="3266369" cy="0"/>
          </a:xfrm>
          <a:prstGeom prst="straightConnector1">
            <a:avLst/>
          </a:prstGeom>
          <a:noFill/>
          <a:ln cap="flat" cmpd="sng" w="104775">
            <a:solidFill>
              <a:srgbClr val="FFDE59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7191" y="5525051"/>
            <a:ext cx="8115300" cy="456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改善精準度問題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847952" y="3038839"/>
            <a:ext cx="6956488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我們希望能夠在抓到的輪廓中找出最小的y值及此y值上最小跟最大的x值，期望能夠得到場地的上邊，這樣就能夠得到更加準確的輪廓來進行判斷，或是對超出圖像範圍的場地直接判定等等。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7191" y="503515"/>
            <a:ext cx="8115300" cy="45648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9"/>
          <p:cNvGrpSpPr/>
          <p:nvPr/>
        </p:nvGrpSpPr>
        <p:grpSpPr>
          <a:xfrm>
            <a:off x="10067998" y="1163100"/>
            <a:ext cx="6197537" cy="3984400"/>
            <a:chOff x="0" y="-38100"/>
            <a:chExt cx="1323534" cy="850900"/>
          </a:xfrm>
        </p:grpSpPr>
        <p:sp>
          <p:nvSpPr>
            <p:cNvPr id="192" name="Google Shape;192;p19"/>
            <p:cNvSpPr/>
            <p:nvPr/>
          </p:nvSpPr>
          <p:spPr>
            <a:xfrm>
              <a:off x="0" y="0"/>
              <a:ext cx="1323534" cy="217501"/>
            </a:xfrm>
            <a:custGeom>
              <a:rect b="b" l="l" r="r" t="t"/>
              <a:pathLst>
                <a:path extrusionOk="0" h="217501" w="1323534">
                  <a:moveTo>
                    <a:pt x="0" y="0"/>
                  </a:moveTo>
                  <a:lnTo>
                    <a:pt x="1323534" y="0"/>
                  </a:lnTo>
                  <a:lnTo>
                    <a:pt x="1323534" y="217501"/>
                  </a:lnTo>
                  <a:lnTo>
                    <a:pt x="0" y="21750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3" name="Google Shape;193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9410" y="2551994"/>
            <a:ext cx="7237171" cy="611611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研究進度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1028700" y="4299585"/>
            <a:ext cx="6956488" cy="3631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9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準確率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改善前：234/240  =   97.5%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改善後：240/240  = 100.0%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9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運算時間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改善前：0.03887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改善後：0.02193(-0.016943)</a:t>
            </a:r>
            <a:endParaRPr/>
          </a:p>
          <a:p>
            <a:pPr indent="0" lvl="0" marL="0" marR="0" rtl="0" algn="l">
              <a:lnSpc>
                <a:spcPct val="169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410298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1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211" name="Google Shape;211;p21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212" name="Google Shape;212;p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1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5271FF"/>
                </a:solidFill>
                <a:latin typeface="Calibri"/>
                <a:ea typeface="Calibri"/>
                <a:cs typeface="Calibri"/>
                <a:sym typeface="Calibri"/>
              </a:rPr>
              <a:t>操作介面呈現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